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3" r:id="rId13"/>
    <p:sldId id="268" r:id="rId14"/>
    <p:sldId id="269"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2FADFE-3B8F-471C-ABF0-DBC7717ECBBC}" type="slidenum">
              <a:rPr lang="es-ES" smtClean="0"/>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132FADFE-3B8F-471C-ABF0-DBC7717ECBBC}" type="slidenum">
              <a:rPr lang="es-ES" smtClean="0"/>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132FADFE-3B8F-471C-ABF0-DBC7717ECBBC}" type="slidenum">
              <a:rPr lang="es-ES" smtClean="0"/>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2FADFE-3B8F-471C-ABF0-DBC7717ECBBC}" type="slidenum">
              <a:rPr lang="es-ES" smtClean="0"/>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7A847CFC-816F-41D0-AAC0-9BF4FEBC753E}" type="datetimeFigureOut">
              <a:rPr lang="es-ES" smtClean="0"/>
              <a:t>21/11/2016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132FADFE-3B8F-471C-ABF0-DBC7717ECBBC}" type="slidenum">
              <a:rPr lang="es-ES" smtClean="0"/>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2FADFE-3B8F-471C-ABF0-DBC7717ECBBC}" type="slidenum">
              <a:rPr lang="es-ES" smtClean="0"/>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t>21/11/2016</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132FADFE-3B8F-471C-ABF0-DBC7717ECBBC}" type="slidenum">
              <a:rPr lang="es-ES" smtClean="0"/>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7A847CFC-816F-41D0-AAC0-9BF4FEBC753E}" type="datetimeFigureOut">
              <a:rPr lang="es-ES" smtClean="0"/>
              <a:t>21/11/2016</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847CFC-816F-41D0-AAC0-9BF4FEBC753E}" type="datetimeFigureOut">
              <a:rPr lang="es-ES" smtClean="0"/>
              <a:t>21/11/2016</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2FADFE-3B8F-471C-ABF0-DBC7717ECBBC}" type="slidenum">
              <a:rPr lang="es-ES" smtClean="0"/>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yenglishpages.com/site_php_files/grammar-exercise-modals.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myenglishpages.com/site_php_files/grammar-exercise-modals-meaning.php"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3648" y="4437112"/>
            <a:ext cx="6400800" cy="1752600"/>
          </a:xfrm>
        </p:spPr>
        <p:txBody>
          <a:bodyPr>
            <a:normAutofit/>
          </a:bodyPr>
          <a:lstStyle/>
          <a:p>
            <a:r>
              <a:rPr lang="en-US" sz="4000" dirty="0" smtClean="0"/>
              <a:t>2° (and final)</a:t>
            </a:r>
          </a:p>
          <a:p>
            <a:r>
              <a:rPr lang="en-US" sz="4000" dirty="0" smtClean="0"/>
              <a:t>TUTORIAL</a:t>
            </a:r>
            <a:endParaRPr lang="en-US" sz="4000" dirty="0"/>
          </a:p>
        </p:txBody>
      </p:sp>
      <p:sp>
        <p:nvSpPr>
          <p:cNvPr id="2" name="1 Título"/>
          <p:cNvSpPr>
            <a:spLocks noGrp="1"/>
          </p:cNvSpPr>
          <p:nvPr>
            <p:ph type="ctrTitle"/>
          </p:nvPr>
        </p:nvSpPr>
        <p:spPr>
          <a:xfrm>
            <a:off x="755576" y="2204864"/>
            <a:ext cx="7772400" cy="1752600"/>
          </a:xfrm>
        </p:spPr>
        <p:txBody>
          <a:bodyPr>
            <a:normAutofit/>
          </a:bodyPr>
          <a:lstStyle/>
          <a:p>
            <a:r>
              <a:rPr lang="en-US" sz="5400" dirty="0" smtClean="0"/>
              <a:t>WELCOME!!!</a:t>
            </a:r>
            <a:endParaRPr lang="en-US" sz="5400" dirty="0"/>
          </a:p>
        </p:txBody>
      </p:sp>
      <p:pic>
        <p:nvPicPr>
          <p:cNvPr id="1026" name="Picture 2" descr="C:\Users\Samsung\Downloads\plantillas ucsc\logo_horizontal_color_sinfond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48680"/>
            <a:ext cx="4423271" cy="144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929" y="116632"/>
            <a:ext cx="8928992" cy="649408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spcAft>
                <a:spcPts val="0"/>
              </a:spcAft>
            </a:pPr>
            <a:r>
              <a:rPr lang="es-ES" sz="3200" b="1" dirty="0">
                <a:latin typeface="Times New Roman"/>
                <a:ea typeface="Times New Roman"/>
              </a:rPr>
              <a:t>Uses of </a:t>
            </a:r>
            <a:r>
              <a:rPr lang="es-ES" sz="3200" b="1" dirty="0" err="1" smtClean="0">
                <a:latin typeface="Times New Roman"/>
                <a:ea typeface="Times New Roman"/>
              </a:rPr>
              <a:t>shall</a:t>
            </a:r>
            <a:endParaRPr lang="es-ES" sz="3200" b="1" dirty="0" smtClean="0">
              <a:latin typeface="Times New Roman"/>
              <a:ea typeface="Times New Roman"/>
            </a:endParaRPr>
          </a:p>
          <a:p>
            <a:pPr algn="ctr">
              <a:spcAft>
                <a:spcPts val="0"/>
              </a:spcAft>
            </a:pPr>
            <a:endParaRPr lang="es-CL" sz="3200" dirty="0">
              <a:latin typeface="Times New Roman"/>
              <a:ea typeface="Times New Roman"/>
            </a:endParaRPr>
          </a:p>
          <a:p>
            <a:pPr>
              <a:spcAft>
                <a:spcPts val="0"/>
              </a:spcAft>
            </a:pPr>
            <a:r>
              <a:rPr lang="en-US" sz="3200" b="1" dirty="0">
                <a:solidFill>
                  <a:schemeClr val="tx1"/>
                </a:solidFill>
                <a:latin typeface="Times New Roman"/>
                <a:ea typeface="Times New Roman"/>
              </a:rPr>
              <a:t>It should be noted that shall is often used to make suggestions, offers or ask for advice. </a:t>
            </a:r>
            <a:r>
              <a:rPr lang="es-ES" sz="3200" b="1" dirty="0" err="1">
                <a:solidFill>
                  <a:schemeClr val="tx1"/>
                </a:solidFill>
                <a:latin typeface="Times New Roman"/>
                <a:ea typeface="Times New Roman"/>
              </a:rPr>
              <a:t>It</a:t>
            </a:r>
            <a:r>
              <a:rPr lang="es-ES" sz="3200" b="1" dirty="0">
                <a:solidFill>
                  <a:schemeClr val="tx1"/>
                </a:solidFill>
                <a:latin typeface="Times New Roman"/>
                <a:ea typeface="Times New Roman"/>
              </a:rPr>
              <a:t> </a:t>
            </a:r>
            <a:r>
              <a:rPr lang="es-ES" sz="3200" b="1" dirty="0" err="1">
                <a:solidFill>
                  <a:schemeClr val="tx1"/>
                </a:solidFill>
                <a:latin typeface="Times New Roman"/>
                <a:ea typeface="Times New Roman"/>
              </a:rPr>
              <a:t>is</a:t>
            </a:r>
            <a:r>
              <a:rPr lang="es-ES" sz="3200" b="1" dirty="0">
                <a:solidFill>
                  <a:schemeClr val="tx1"/>
                </a:solidFill>
                <a:latin typeface="Times New Roman"/>
                <a:ea typeface="Times New Roman"/>
              </a:rPr>
              <a:t> </a:t>
            </a:r>
            <a:r>
              <a:rPr lang="es-ES" sz="3200" b="1" dirty="0" err="1">
                <a:solidFill>
                  <a:schemeClr val="tx1"/>
                </a:solidFill>
                <a:latin typeface="Times New Roman"/>
                <a:ea typeface="Times New Roman"/>
              </a:rPr>
              <a:t>used</a:t>
            </a:r>
            <a:r>
              <a:rPr lang="es-ES" sz="3200" b="1" dirty="0">
                <a:solidFill>
                  <a:schemeClr val="tx1"/>
                </a:solidFill>
                <a:latin typeface="Times New Roman"/>
                <a:ea typeface="Times New Roman"/>
              </a:rPr>
              <a:t> in </a:t>
            </a:r>
            <a:r>
              <a:rPr lang="es-ES" sz="3200" b="1" dirty="0" err="1" smtClean="0">
                <a:solidFill>
                  <a:schemeClr val="tx1"/>
                </a:solidFill>
                <a:latin typeface="Times New Roman"/>
                <a:ea typeface="Times New Roman"/>
              </a:rPr>
              <a:t>questions</a:t>
            </a:r>
            <a:r>
              <a:rPr lang="es-ES" sz="3200" b="1" dirty="0" smtClean="0">
                <a:solidFill>
                  <a:schemeClr val="tx1"/>
                </a:solidFill>
                <a:latin typeface="Times New Roman"/>
                <a:ea typeface="Times New Roman"/>
              </a:rPr>
              <a:t> </a:t>
            </a:r>
            <a:r>
              <a:rPr lang="es-ES" sz="3200" b="1" dirty="0">
                <a:solidFill>
                  <a:schemeClr val="tx1"/>
                </a:solidFill>
                <a:latin typeface="Times New Roman"/>
                <a:ea typeface="Times New Roman"/>
              </a:rPr>
              <a:t>as </a:t>
            </a:r>
            <a:r>
              <a:rPr lang="es-ES" sz="3200" b="1" dirty="0" err="1">
                <a:solidFill>
                  <a:schemeClr val="tx1"/>
                </a:solidFill>
                <a:latin typeface="Times New Roman"/>
                <a:ea typeface="Times New Roman"/>
              </a:rPr>
              <a:t>follows</a:t>
            </a:r>
            <a:r>
              <a:rPr lang="es-ES" sz="3200" b="1" dirty="0" smtClean="0">
                <a:solidFill>
                  <a:schemeClr val="tx1"/>
                </a:solidFill>
                <a:latin typeface="Times New Roman"/>
                <a:ea typeface="Times New Roman"/>
              </a:rPr>
              <a:t>:</a:t>
            </a:r>
          </a:p>
          <a:p>
            <a:pPr>
              <a:spcAft>
                <a:spcPts val="0"/>
              </a:spcAft>
            </a:pPr>
            <a:endParaRPr lang="es-CL" sz="3200" b="1" dirty="0">
              <a:solidFill>
                <a:schemeClr val="tx1"/>
              </a:solidFill>
              <a:latin typeface="Times New Roman"/>
              <a:ea typeface="Times New Roman"/>
            </a:endParaRPr>
          </a:p>
          <a:p>
            <a:pPr marL="342900" lvl="0" indent="-342900">
              <a:spcAft>
                <a:spcPts val="0"/>
              </a:spcAft>
              <a:buSzPts val="1000"/>
              <a:buFont typeface="Symbol"/>
              <a:buChar char=""/>
              <a:tabLst>
                <a:tab pos="457200" algn="l"/>
              </a:tabLst>
            </a:pPr>
            <a:r>
              <a:rPr lang="en-US" sz="3200" dirty="0">
                <a:latin typeface="Times New Roman"/>
                <a:ea typeface="Times New Roman"/>
              </a:rPr>
              <a:t>Shall we stay or go out? </a:t>
            </a:r>
            <a:endParaRPr lang="en-US" sz="3200" dirty="0" smtClean="0">
              <a:latin typeface="Times New Roman"/>
              <a:ea typeface="Times New Roman"/>
            </a:endParaRPr>
          </a:p>
          <a:p>
            <a:pPr marL="342900" lvl="0" indent="-342900">
              <a:spcAft>
                <a:spcPts val="0"/>
              </a:spcAft>
              <a:buSzPts val="1000"/>
              <a:buFont typeface="Symbol"/>
              <a:buChar char=""/>
              <a:tabLst>
                <a:tab pos="457200" algn="l"/>
              </a:tabLst>
            </a:pPr>
            <a:endParaRPr lang="es-CL" sz="3200" dirty="0">
              <a:latin typeface="Times New Roman"/>
              <a:ea typeface="Times New Roman"/>
            </a:endParaRPr>
          </a:p>
          <a:p>
            <a:pPr marL="342900" lvl="0" indent="-342900">
              <a:spcAft>
                <a:spcPts val="0"/>
              </a:spcAft>
              <a:buSzPts val="1000"/>
              <a:buFont typeface="Symbol"/>
              <a:buChar char=""/>
              <a:tabLst>
                <a:tab pos="457200" algn="l"/>
              </a:tabLst>
            </a:pPr>
            <a:r>
              <a:rPr lang="es-ES" sz="3200" dirty="0" err="1">
                <a:latin typeface="Times New Roman"/>
                <a:ea typeface="Times New Roman"/>
              </a:rPr>
              <a:t>Shall</a:t>
            </a:r>
            <a:r>
              <a:rPr lang="es-ES" sz="3200" dirty="0">
                <a:latin typeface="Times New Roman"/>
                <a:ea typeface="Times New Roman"/>
              </a:rPr>
              <a:t> </a:t>
            </a:r>
            <a:r>
              <a:rPr lang="es-ES" sz="3200" dirty="0" err="1">
                <a:latin typeface="Times New Roman"/>
                <a:ea typeface="Times New Roman"/>
              </a:rPr>
              <a:t>we</a:t>
            </a:r>
            <a:r>
              <a:rPr lang="es-ES" sz="3200" dirty="0">
                <a:latin typeface="Times New Roman"/>
                <a:ea typeface="Times New Roman"/>
              </a:rPr>
              <a:t> dance? </a:t>
            </a:r>
            <a:endParaRPr lang="es-ES" sz="3200" dirty="0" smtClean="0">
              <a:latin typeface="Times New Roman"/>
              <a:ea typeface="Times New Roman"/>
            </a:endParaRPr>
          </a:p>
          <a:p>
            <a:pPr marL="342900" lvl="0" indent="-342900">
              <a:spcAft>
                <a:spcPts val="0"/>
              </a:spcAft>
              <a:buSzPts val="1000"/>
              <a:buFont typeface="Symbol"/>
              <a:buChar char=""/>
              <a:tabLst>
                <a:tab pos="457200" algn="l"/>
              </a:tabLst>
            </a:pPr>
            <a:endParaRPr lang="es-CL" sz="3200" dirty="0">
              <a:latin typeface="Times New Roman"/>
              <a:ea typeface="Times New Roman"/>
            </a:endParaRPr>
          </a:p>
          <a:p>
            <a:pPr marL="342900" lvl="0" indent="-342900">
              <a:spcAft>
                <a:spcPts val="0"/>
              </a:spcAft>
              <a:buSzPts val="1000"/>
              <a:buFont typeface="Symbol"/>
              <a:buChar char=""/>
              <a:tabLst>
                <a:tab pos="457200" algn="l"/>
              </a:tabLst>
            </a:pPr>
            <a:r>
              <a:rPr lang="en-US" sz="3200" dirty="0">
                <a:latin typeface="Times New Roman"/>
                <a:ea typeface="Times New Roman"/>
              </a:rPr>
              <a:t>Shall I get his phone number if I meet him</a:t>
            </a:r>
            <a:r>
              <a:rPr lang="en-US" sz="3200" dirty="0" smtClean="0">
                <a:latin typeface="Times New Roman"/>
                <a:ea typeface="Times New Roman"/>
              </a:rPr>
              <a:t>?</a:t>
            </a:r>
          </a:p>
          <a:p>
            <a:pPr marL="342900" lvl="0" indent="-342900">
              <a:spcAft>
                <a:spcPts val="0"/>
              </a:spcAft>
              <a:buSzPts val="1000"/>
              <a:buFont typeface="Symbol"/>
              <a:buChar char=""/>
              <a:tabLst>
                <a:tab pos="457200" algn="l"/>
              </a:tabLst>
            </a:pPr>
            <a:endParaRPr lang="es-CL" sz="3200" dirty="0">
              <a:latin typeface="Times New Roman"/>
              <a:ea typeface="Times New Roman"/>
            </a:endParaRPr>
          </a:p>
          <a:p>
            <a:pPr marL="342900" lvl="0" indent="-342900">
              <a:spcAft>
                <a:spcPts val="0"/>
              </a:spcAft>
              <a:buSzPts val="1000"/>
              <a:buFont typeface="Symbol"/>
              <a:buChar char=""/>
              <a:tabLst>
                <a:tab pos="457200" algn="l"/>
              </a:tabLst>
            </a:pPr>
            <a:r>
              <a:rPr lang="en-US" sz="3200" dirty="0">
                <a:latin typeface="Times New Roman"/>
                <a:ea typeface="Times New Roman"/>
              </a:rPr>
              <a:t>What shall I do to get rid of my acne?</a:t>
            </a:r>
            <a:endParaRPr lang="es-CL" sz="3200" dirty="0">
              <a:effectLst/>
              <a:latin typeface="Times New Roman"/>
              <a:ea typeface="Times New Roman"/>
            </a:endParaRPr>
          </a:p>
        </p:txBody>
      </p:sp>
    </p:spTree>
    <p:extLst>
      <p:ext uri="{BB962C8B-B14F-4D97-AF65-F5344CB8AC3E}">
        <p14:creationId xmlns:p14="http://schemas.microsoft.com/office/powerpoint/2010/main" val="4187469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8784976" cy="5447645"/>
          </a:xfrm>
          <a:prstGeom prst="rect">
            <a:avLst/>
          </a:prstGeom>
        </p:spPr>
        <p:txBody>
          <a:bodyPr wrap="square">
            <a:spAutoFit/>
          </a:bodyPr>
          <a:lstStyle/>
          <a:p>
            <a:r>
              <a:rPr lang="en-US" sz="2400" b="1" dirty="0"/>
              <a:t>As said above shall is used with first person singular and plural (I and we.) But there is a very special use of shall with other persons to make a promise, command or threat as noted below</a:t>
            </a:r>
            <a:r>
              <a:rPr lang="en-US" sz="2400" b="1" dirty="0" smtClean="0"/>
              <a:t>:</a:t>
            </a:r>
          </a:p>
          <a:p>
            <a:endParaRPr lang="en-US" dirty="0"/>
          </a:p>
          <a:p>
            <a:r>
              <a:rPr lang="en-US" sz="2400" dirty="0"/>
              <a:t>•</a:t>
            </a:r>
            <a:r>
              <a:rPr lang="en-US" dirty="0"/>
              <a:t>	</a:t>
            </a:r>
            <a:r>
              <a:rPr lang="en-US" sz="2400" dirty="0"/>
              <a:t>You shall not get in! (Command</a:t>
            </a:r>
            <a:r>
              <a:rPr lang="en-US" sz="2400" dirty="0" smtClean="0"/>
              <a:t>)</a:t>
            </a:r>
            <a:endParaRPr lang="en-US" sz="2400" dirty="0"/>
          </a:p>
          <a:p>
            <a:r>
              <a:rPr lang="en-US" sz="2400" dirty="0"/>
              <a:t>•	You shall pay for it. (Threat)</a:t>
            </a:r>
          </a:p>
          <a:p>
            <a:r>
              <a:rPr lang="en-US" sz="2400" dirty="0"/>
              <a:t>•	You shall get your money back soon. (Promise</a:t>
            </a:r>
            <a:r>
              <a:rPr lang="en-US" sz="2400" dirty="0" smtClean="0"/>
              <a:t>)</a:t>
            </a:r>
          </a:p>
          <a:p>
            <a:endParaRPr lang="en-US" dirty="0"/>
          </a:p>
          <a:p>
            <a:r>
              <a:rPr lang="en-US" sz="2400" b="1" dirty="0"/>
              <a:t>In American English shall is mainly used in formal or legal documents</a:t>
            </a:r>
            <a:r>
              <a:rPr lang="en-US" sz="2400" b="1" dirty="0" smtClean="0"/>
              <a:t>:</a:t>
            </a:r>
          </a:p>
          <a:p>
            <a:endParaRPr lang="en-US" sz="2400" b="1" dirty="0"/>
          </a:p>
          <a:p>
            <a:r>
              <a:rPr lang="en-US" sz="2400" dirty="0"/>
              <a:t>•	You shall abide by the law.</a:t>
            </a:r>
          </a:p>
          <a:p>
            <a:r>
              <a:rPr lang="en-US" sz="2400" dirty="0"/>
              <a:t>•	There shall be no trespassing on this property.</a:t>
            </a:r>
          </a:p>
          <a:p>
            <a:r>
              <a:rPr lang="en-US" sz="2400" dirty="0"/>
              <a:t>•	Students shall not enter this room.</a:t>
            </a:r>
          </a:p>
        </p:txBody>
      </p:sp>
    </p:spTree>
    <p:extLst>
      <p:ext uri="{BB962C8B-B14F-4D97-AF65-F5344CB8AC3E}">
        <p14:creationId xmlns:p14="http://schemas.microsoft.com/office/powerpoint/2010/main" val="72734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246" y="3754583"/>
            <a:ext cx="8856984" cy="646331"/>
          </a:xfrm>
          <a:prstGeom prst="rect">
            <a:avLst/>
          </a:prstGeom>
        </p:spPr>
        <p:txBody>
          <a:bodyPr wrap="square">
            <a:spAutoFit/>
          </a:bodyPr>
          <a:lstStyle/>
          <a:p>
            <a:r>
              <a:rPr lang="en-US" dirty="0">
                <a:hlinkClick r:id="rId2"/>
              </a:rPr>
              <a:t>http://</a:t>
            </a:r>
            <a:r>
              <a:rPr lang="en-US" dirty="0" smtClean="0">
                <a:hlinkClick r:id="rId2"/>
              </a:rPr>
              <a:t>www.myenglishpages.com/site_php_files/grammar-exercise-modals.php</a:t>
            </a:r>
            <a:endParaRPr lang="en-US" dirty="0" smtClean="0"/>
          </a:p>
          <a:p>
            <a:endParaRPr lang="en-US" dirty="0"/>
          </a:p>
        </p:txBody>
      </p:sp>
      <p:pic>
        <p:nvPicPr>
          <p:cNvPr id="9219" name="Picture 3" descr="C:\Users\Samsung\Desktop\Activity-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65215"/>
            <a:ext cx="6192688" cy="208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8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amsung\Desktop\14405863981500509171f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8623"/>
            <a:ext cx="432048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amsung\Desktop\Activ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77" y="3861048"/>
            <a:ext cx="8767067"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Samsung\Desktop\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32656"/>
            <a:ext cx="2902130" cy="339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050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25666" y="188640"/>
            <a:ext cx="8136904" cy="6001643"/>
          </a:xfrm>
          <a:prstGeom prst="rect">
            <a:avLst/>
          </a:prstGeom>
          <a:noFill/>
        </p:spPr>
        <p:txBody>
          <a:bodyPr wrap="square" rtlCol="0">
            <a:spAutoFit/>
          </a:bodyPr>
          <a:lstStyle/>
          <a:p>
            <a:r>
              <a:rPr lang="en-US" sz="2400" b="1" dirty="0" smtClean="0"/>
              <a:t>Instruction:</a:t>
            </a:r>
          </a:p>
          <a:p>
            <a:endParaRPr lang="en-US" sz="2400" dirty="0"/>
          </a:p>
          <a:p>
            <a:r>
              <a:rPr lang="en-US" sz="2400" dirty="0" smtClean="0"/>
              <a:t>You </a:t>
            </a:r>
            <a:r>
              <a:rPr lang="en-US" sz="2400" b="1" dirty="0" smtClean="0"/>
              <a:t>WILL</a:t>
            </a:r>
            <a:r>
              <a:rPr lang="en-US" sz="2400" dirty="0" smtClean="0"/>
              <a:t> have 10 minutes to write a short text (around 50 to 60 words) in which you MUST include 5 modal verbs and 5 uses of modal verbs.</a:t>
            </a:r>
            <a:br>
              <a:rPr lang="en-US" sz="2400" dirty="0" smtClean="0"/>
            </a:br>
            <a:r>
              <a:rPr lang="en-US" sz="2400" dirty="0" smtClean="0"/>
              <a:t/>
            </a:r>
            <a:br>
              <a:rPr lang="en-US" sz="2400" dirty="0" smtClean="0"/>
            </a:br>
            <a:r>
              <a:rPr lang="en-US" sz="2400" dirty="0" smtClean="0"/>
              <a:t>PS: The text </a:t>
            </a:r>
            <a:r>
              <a:rPr lang="en-US" sz="2400" b="1" dirty="0" smtClean="0"/>
              <a:t>SHOULD</a:t>
            </a:r>
            <a:r>
              <a:rPr lang="en-US" sz="2400" dirty="0" smtClean="0"/>
              <a:t> be  as logical as possible.</a:t>
            </a:r>
          </a:p>
          <a:p>
            <a:endParaRPr lang="en-US" sz="2400" dirty="0" smtClean="0"/>
          </a:p>
          <a:p>
            <a:r>
              <a:rPr lang="en-US" sz="2400" dirty="0" smtClean="0"/>
              <a:t>PS 2: You </a:t>
            </a:r>
            <a:r>
              <a:rPr lang="en-US" sz="2400" b="1" dirty="0" smtClean="0"/>
              <a:t>CAN</a:t>
            </a:r>
            <a:r>
              <a:rPr lang="en-US" sz="2400" dirty="0" smtClean="0"/>
              <a:t> use your current situation at the university, or invent a short history about a topic of your choice.</a:t>
            </a:r>
          </a:p>
          <a:p>
            <a:endParaRPr lang="en-US" sz="2400" dirty="0" smtClean="0"/>
          </a:p>
          <a:p>
            <a:r>
              <a:rPr lang="en-US" sz="2400" dirty="0" smtClean="0"/>
              <a:t>PS 3: You </a:t>
            </a:r>
            <a:r>
              <a:rPr lang="en-US" sz="2400" b="1" dirty="0" smtClean="0"/>
              <a:t>MIGTH</a:t>
            </a:r>
            <a:r>
              <a:rPr lang="en-US" sz="2400" dirty="0" smtClean="0"/>
              <a:t> want to use the  next example  so you can have an idea of what do you have to write</a:t>
            </a:r>
          </a:p>
          <a:p>
            <a:endParaRPr lang="en-US" sz="2400" dirty="0"/>
          </a:p>
          <a:p>
            <a:r>
              <a:rPr lang="en-US" sz="2400" dirty="0" smtClean="0"/>
              <a:t>PS 4: You </a:t>
            </a:r>
            <a:r>
              <a:rPr lang="en-US" sz="2400" b="1" dirty="0" smtClean="0"/>
              <a:t>SHALL</a:t>
            </a:r>
            <a:r>
              <a:rPr lang="en-US" sz="2400" dirty="0" smtClean="0"/>
              <a:t> share your text with the class.</a:t>
            </a:r>
            <a:endParaRPr lang="en-US" sz="2400" dirty="0"/>
          </a:p>
        </p:txBody>
      </p:sp>
    </p:spTree>
    <p:extLst>
      <p:ext uri="{BB962C8B-B14F-4D97-AF65-F5344CB8AC3E}">
        <p14:creationId xmlns:p14="http://schemas.microsoft.com/office/powerpoint/2010/main" val="415617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764704"/>
            <a:ext cx="8712968" cy="4739759"/>
          </a:xfrm>
          <a:prstGeom prst="rect">
            <a:avLst/>
          </a:prstGeom>
          <a:noFill/>
        </p:spPr>
        <p:txBody>
          <a:bodyPr wrap="square" rtlCol="0">
            <a:spAutoFit/>
          </a:bodyPr>
          <a:lstStyle/>
          <a:p>
            <a:r>
              <a:rPr lang="en-US" sz="3200" dirty="0" smtClean="0"/>
              <a:t>Example:</a:t>
            </a:r>
          </a:p>
          <a:p>
            <a:endParaRPr lang="en-US" dirty="0"/>
          </a:p>
          <a:p>
            <a:r>
              <a:rPr lang="en-US" dirty="0" smtClean="0"/>
              <a:t>“</a:t>
            </a:r>
            <a:r>
              <a:rPr lang="en-US" sz="2800" i="1" dirty="0" smtClean="0"/>
              <a:t>It is the end of November, and I have to go to every class, or I might fail the class due to attendance. I remember that I could stay all night long studying  and go to classes the day after, but not anymore. I´ve been feeling very tired lately so my  friend told me that I should go to the doctor ASAP. I  found my teacher and I ask him: May I  leave class early today?  </a:t>
            </a:r>
          </a:p>
          <a:p>
            <a:r>
              <a:rPr lang="en-US" sz="2800" i="1" dirty="0" smtClean="0"/>
              <a:t>He answered: Yes you may.”</a:t>
            </a:r>
            <a:endParaRPr lang="en-US" sz="2800" i="1" dirty="0"/>
          </a:p>
        </p:txBody>
      </p:sp>
    </p:spTree>
    <p:extLst>
      <p:ext uri="{BB962C8B-B14F-4D97-AF65-F5344CB8AC3E}">
        <p14:creationId xmlns:p14="http://schemas.microsoft.com/office/powerpoint/2010/main" val="65129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188640"/>
            <a:ext cx="5114925" cy="622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567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353707" cy="49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566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msung\Desktop\5661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428" y="166113"/>
            <a:ext cx="5514883" cy="616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59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amsung\Desktop\thin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amsung\Desktop\índ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090" y="2427815"/>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amsung\Desktop\5663159-La-palabra-Remember-escrito-sobre-notas-adhesivas-amarillas--Foto-de-archiv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466" y="4228040"/>
            <a:ext cx="3962400" cy="1920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Samsung\Desktop\Homer_piens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35" y="2427815"/>
            <a:ext cx="1990725" cy="30099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Samsung\Desktop\335818b563208954ab8fc8896d2d3a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0265" y="398646"/>
            <a:ext cx="3216222" cy="381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6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msung\Desktop\tumblr_inline_o737fajCdT1tw78q4_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03" y="476672"/>
            <a:ext cx="7599213" cy="54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77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MODAL VERBS</a:t>
            </a:r>
            <a:endParaRPr lang="en-US" dirty="0"/>
          </a:p>
        </p:txBody>
      </p:sp>
      <p:sp>
        <p:nvSpPr>
          <p:cNvPr id="3" name="2 Marcador de contenido"/>
          <p:cNvSpPr>
            <a:spLocks noGrp="1"/>
          </p:cNvSpPr>
          <p:nvPr>
            <p:ph sz="quarter" idx="1"/>
          </p:nvPr>
        </p:nvSpPr>
        <p:spPr/>
        <p:txBody>
          <a:bodyPr/>
          <a:lstStyle/>
          <a:p>
            <a:endParaRPr lang="es-CL"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2060848"/>
            <a:ext cx="5889625"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39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89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12845"/>
            <a:ext cx="8640960" cy="58169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a:solidFill>
                  <a:srgbClr val="00B050"/>
                </a:solidFill>
              </a:rPr>
              <a:t>What are modal verbs? </a:t>
            </a:r>
            <a:endParaRPr lang="en-US" sz="3200" b="1" dirty="0" smtClean="0">
              <a:solidFill>
                <a:srgbClr val="00B050"/>
              </a:solidFill>
            </a:endParaRPr>
          </a:p>
          <a:p>
            <a:pPr algn="ctr"/>
            <a:endParaRPr lang="en-US" sz="3200" b="1" dirty="0">
              <a:solidFill>
                <a:srgbClr val="00B050"/>
              </a:solidFill>
            </a:endParaRPr>
          </a:p>
          <a:p>
            <a:r>
              <a:rPr lang="en-US" sz="2200" dirty="0">
                <a:solidFill>
                  <a:srgbClr val="0070C0"/>
                </a:solidFill>
              </a:rPr>
              <a:t>Modals (also called modal verbs, modal auxiliary verbs, modal auxiliaries) are special verbs which behave irregularly in English. </a:t>
            </a:r>
            <a:endParaRPr lang="en-US" sz="2200" dirty="0" smtClean="0">
              <a:solidFill>
                <a:srgbClr val="0070C0"/>
              </a:solidFill>
            </a:endParaRPr>
          </a:p>
          <a:p>
            <a:r>
              <a:rPr lang="en-US" sz="2200" dirty="0" smtClean="0">
                <a:solidFill>
                  <a:srgbClr val="0070C0"/>
                </a:solidFill>
              </a:rPr>
              <a:t>They </a:t>
            </a:r>
            <a:r>
              <a:rPr lang="en-US" sz="2200" dirty="0">
                <a:solidFill>
                  <a:srgbClr val="0070C0"/>
                </a:solidFill>
              </a:rPr>
              <a:t>are different from normal verbs like "work, play, visit..." They give additional information about the function of the main verb that follows it. They have a great variety of communicative functions. </a:t>
            </a:r>
          </a:p>
          <a:p>
            <a:r>
              <a:rPr lang="en-US" sz="2200" dirty="0">
                <a:solidFill>
                  <a:srgbClr val="0070C0"/>
                </a:solidFill>
              </a:rPr>
              <a:t>Here are some characteristics of modal verbs</a:t>
            </a:r>
            <a:r>
              <a:rPr lang="en-US" sz="2200" dirty="0" smtClean="0">
                <a:solidFill>
                  <a:srgbClr val="0070C0"/>
                </a:solidFill>
              </a:rPr>
              <a:t>:</a:t>
            </a:r>
          </a:p>
          <a:p>
            <a:endParaRPr lang="en-US" sz="2200" dirty="0"/>
          </a:p>
          <a:p>
            <a:r>
              <a:rPr lang="en-US" sz="2200" dirty="0"/>
              <a:t>•	</a:t>
            </a:r>
            <a:r>
              <a:rPr lang="en-US" sz="2200" dirty="0">
                <a:solidFill>
                  <a:srgbClr val="C00000"/>
                </a:solidFill>
              </a:rPr>
              <a:t>They never change their form. You can't add "s", "</a:t>
            </a:r>
            <a:r>
              <a:rPr lang="en-US" sz="2200" dirty="0" err="1">
                <a:solidFill>
                  <a:srgbClr val="C00000"/>
                </a:solidFill>
              </a:rPr>
              <a:t>ed</a:t>
            </a:r>
            <a:r>
              <a:rPr lang="en-US" sz="2200" dirty="0">
                <a:solidFill>
                  <a:srgbClr val="C00000"/>
                </a:solidFill>
              </a:rPr>
              <a:t>", "</a:t>
            </a:r>
            <a:r>
              <a:rPr lang="en-US" sz="2200" dirty="0" err="1">
                <a:solidFill>
                  <a:srgbClr val="C00000"/>
                </a:solidFill>
              </a:rPr>
              <a:t>ing</a:t>
            </a:r>
            <a:r>
              <a:rPr lang="en-US" sz="2200" dirty="0">
                <a:solidFill>
                  <a:srgbClr val="C00000"/>
                </a:solidFill>
              </a:rPr>
              <a:t>"... </a:t>
            </a:r>
            <a:endParaRPr lang="en-US" sz="2200" dirty="0" smtClean="0">
              <a:solidFill>
                <a:srgbClr val="C00000"/>
              </a:solidFill>
            </a:endParaRPr>
          </a:p>
          <a:p>
            <a:endParaRPr lang="en-US" sz="2200" dirty="0">
              <a:solidFill>
                <a:srgbClr val="C00000"/>
              </a:solidFill>
            </a:endParaRPr>
          </a:p>
          <a:p>
            <a:r>
              <a:rPr lang="en-US" sz="2200" dirty="0">
                <a:solidFill>
                  <a:srgbClr val="C00000"/>
                </a:solidFill>
              </a:rPr>
              <a:t>•	They are always followed by an infinitive without "to" (</a:t>
            </a:r>
            <a:r>
              <a:rPr lang="en-US" sz="2200" dirty="0" err="1">
                <a:solidFill>
                  <a:srgbClr val="C00000"/>
                </a:solidFill>
              </a:rPr>
              <a:t>e.i.</a:t>
            </a:r>
            <a:r>
              <a:rPr lang="en-US" sz="2200" dirty="0">
                <a:solidFill>
                  <a:srgbClr val="C00000"/>
                </a:solidFill>
              </a:rPr>
              <a:t> the bare infinitive.) </a:t>
            </a:r>
            <a:endParaRPr lang="en-US" sz="2200" dirty="0" smtClean="0">
              <a:solidFill>
                <a:srgbClr val="C00000"/>
              </a:solidFill>
            </a:endParaRPr>
          </a:p>
          <a:p>
            <a:endParaRPr lang="en-US" sz="2200" dirty="0">
              <a:solidFill>
                <a:srgbClr val="C00000"/>
              </a:solidFill>
            </a:endParaRPr>
          </a:p>
          <a:p>
            <a:r>
              <a:rPr lang="en-US" sz="2200" dirty="0">
                <a:solidFill>
                  <a:srgbClr val="C00000"/>
                </a:solidFill>
              </a:rPr>
              <a:t>•	They are used to indicate modality allow speakers to express certainty, possibility, willingness, obligation, necessity, ability</a:t>
            </a:r>
          </a:p>
        </p:txBody>
      </p:sp>
    </p:spTree>
    <p:extLst>
      <p:ext uri="{BB962C8B-B14F-4D97-AF65-F5344CB8AC3E}">
        <p14:creationId xmlns:p14="http://schemas.microsoft.com/office/powerpoint/2010/main" val="3761431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799288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27584" y="3861048"/>
            <a:ext cx="7632848" cy="1200329"/>
          </a:xfrm>
          <a:prstGeom prst="rect">
            <a:avLst/>
          </a:prstGeom>
          <a:noFill/>
        </p:spPr>
        <p:txBody>
          <a:bodyPr wrap="square" rtlCol="0">
            <a:spAutoFit/>
          </a:bodyPr>
          <a:lstStyle/>
          <a:p>
            <a:endParaRPr lang="en-US" dirty="0"/>
          </a:p>
          <a:p>
            <a:r>
              <a:rPr lang="en-US" dirty="0">
                <a:hlinkClick r:id="rId3"/>
              </a:rPr>
              <a:t>http://</a:t>
            </a:r>
            <a:r>
              <a:rPr lang="en-US" dirty="0" smtClean="0">
                <a:hlinkClick r:id="rId3"/>
              </a:rPr>
              <a:t>www.myenglishpages.com/site_php_files/grammar-exercise-modals-meaning.php</a:t>
            </a:r>
            <a:endParaRPr lang="en-US" dirty="0" smtClean="0"/>
          </a:p>
          <a:p>
            <a:endParaRPr lang="en-US" dirty="0"/>
          </a:p>
        </p:txBody>
      </p:sp>
    </p:spTree>
    <p:extLst>
      <p:ext uri="{BB962C8B-B14F-4D97-AF65-F5344CB8AC3E}">
        <p14:creationId xmlns:p14="http://schemas.microsoft.com/office/powerpoint/2010/main" val="4179452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6632"/>
            <a:ext cx="8784976" cy="550920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US" sz="3600" b="1" dirty="0">
                <a:solidFill>
                  <a:srgbClr val="92D050"/>
                </a:solidFill>
              </a:rPr>
              <a:t>What is the difference between shall and will? </a:t>
            </a:r>
          </a:p>
          <a:p>
            <a:r>
              <a:rPr lang="en-US" sz="2400" b="1" dirty="0"/>
              <a:t>Shall is not used often in modern English especially in American English. In fact, shall and will have the same meaning and are used to refer to the simple future. They are use as follows</a:t>
            </a:r>
            <a:r>
              <a:rPr lang="en-US" sz="2400" b="1" dirty="0" smtClean="0"/>
              <a:t>:</a:t>
            </a:r>
          </a:p>
          <a:p>
            <a:endParaRPr lang="en-US" sz="2400" b="1" dirty="0"/>
          </a:p>
          <a:p>
            <a:r>
              <a:rPr lang="en-US" dirty="0"/>
              <a:t>•	</a:t>
            </a:r>
            <a:r>
              <a:rPr lang="en-US" sz="2000" b="1" dirty="0">
                <a:solidFill>
                  <a:srgbClr val="00B0F0"/>
                </a:solidFill>
              </a:rPr>
              <a:t>will is used with all persons </a:t>
            </a:r>
          </a:p>
          <a:p>
            <a:r>
              <a:rPr lang="en-US" sz="2000" b="1" dirty="0"/>
              <a:t>I, you, he, she, it, we, they	will 	go there </a:t>
            </a:r>
            <a:endParaRPr lang="en-US" sz="2000" b="1" dirty="0" smtClean="0"/>
          </a:p>
          <a:p>
            <a:endParaRPr lang="en-US" sz="2000" b="1" dirty="0"/>
          </a:p>
          <a:p>
            <a:r>
              <a:rPr lang="en-US" sz="2000" b="1" dirty="0"/>
              <a:t>•	</a:t>
            </a:r>
            <a:r>
              <a:rPr lang="en-US" sz="2000" b="1" dirty="0">
                <a:solidFill>
                  <a:srgbClr val="00B0F0"/>
                </a:solidFill>
              </a:rPr>
              <a:t>shall is used with the first person singular and plural</a:t>
            </a:r>
          </a:p>
          <a:p>
            <a:r>
              <a:rPr lang="en-US" sz="2000" b="1" dirty="0"/>
              <a:t>I, we	shall 	</a:t>
            </a:r>
            <a:r>
              <a:rPr lang="en-US" sz="2000" b="1" dirty="0" smtClean="0"/>
              <a:t>go</a:t>
            </a:r>
          </a:p>
          <a:p>
            <a:endParaRPr lang="en-US" sz="2000" b="1" dirty="0"/>
          </a:p>
          <a:p>
            <a:r>
              <a:rPr lang="en-US" sz="2000" b="1" dirty="0"/>
              <a:t>•	</a:t>
            </a:r>
            <a:r>
              <a:rPr lang="en-US" sz="2000" b="1" dirty="0">
                <a:solidFill>
                  <a:srgbClr val="00B0F0"/>
                </a:solidFill>
              </a:rPr>
              <a:t>The short form of will and shall is 'll</a:t>
            </a:r>
          </a:p>
          <a:p>
            <a:r>
              <a:rPr lang="en-US" sz="2000" b="1" dirty="0"/>
              <a:t>I, you, he, she, it, we, they	will or 'll 	call you </a:t>
            </a:r>
          </a:p>
        </p:txBody>
      </p:sp>
    </p:spTree>
    <p:extLst>
      <p:ext uri="{BB962C8B-B14F-4D97-AF65-F5344CB8AC3E}">
        <p14:creationId xmlns:p14="http://schemas.microsoft.com/office/powerpoint/2010/main" val="2192162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177</TotalTime>
  <Words>374</Words>
  <Application>Microsoft Office PowerPoint</Application>
  <PresentationFormat>Presentación en pantalla (4:3)</PresentationFormat>
  <Paragraphs>64</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Civil</vt:lpstr>
      <vt:lpstr>WELCOME!!!</vt:lpstr>
      <vt:lpstr>Presentación de PowerPoint</vt:lpstr>
      <vt:lpstr>Presentación de PowerPoint</vt:lpstr>
      <vt:lpstr>Presentación de PowerPoint</vt:lpstr>
      <vt:lpstr>MODAL VERBS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Samsung</dc:creator>
  <cp:lastModifiedBy>Samsung</cp:lastModifiedBy>
  <cp:revision>11</cp:revision>
  <dcterms:created xsi:type="dcterms:W3CDTF">2016-11-22T00:02:02Z</dcterms:created>
  <dcterms:modified xsi:type="dcterms:W3CDTF">2016-11-22T03:09:52Z</dcterms:modified>
</cp:coreProperties>
</file>